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Questrial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32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5703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 2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Shape 2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1154954" y="2099733"/>
            <a:ext cx="8825657" cy="2677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5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154954" y="4777380"/>
            <a:ext cx="8825657" cy="861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EE52A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 rot="5400000">
            <a:off x="10158983" y="1792224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 rot="5400000">
            <a:off x="8951976" y="3227831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‹N°›</a:t>
            </a:fld>
            <a:endParaRPr lang="fr-FR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panoramique avec légend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Shape 12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2" name="Shape 1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 rot="10371525">
              <a:off x="263766" y="4438254"/>
              <a:ext cx="3299406" cy="440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10800000">
              <a:off x="459505" y="321130"/>
              <a:ext cx="11277600" cy="4533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42"/>
                  </a:lnTo>
                  <a:lnTo>
                    <a:pt x="120000" y="42"/>
                  </a:lnTo>
                  <a:lnTo>
                    <a:pt x="117280" y="1092"/>
                  </a:lnTo>
                  <a:lnTo>
                    <a:pt x="114560" y="2100"/>
                  </a:lnTo>
                  <a:lnTo>
                    <a:pt x="111841" y="3067"/>
                  </a:lnTo>
                  <a:lnTo>
                    <a:pt x="109104" y="3907"/>
                  </a:lnTo>
                  <a:lnTo>
                    <a:pt x="106385" y="4747"/>
                  </a:lnTo>
                  <a:lnTo>
                    <a:pt x="103648" y="5546"/>
                  </a:lnTo>
                  <a:lnTo>
                    <a:pt x="100945" y="6218"/>
                  </a:lnTo>
                  <a:lnTo>
                    <a:pt x="98209" y="6848"/>
                  </a:lnTo>
                  <a:lnTo>
                    <a:pt x="95489" y="7436"/>
                  </a:lnTo>
                  <a:lnTo>
                    <a:pt x="92804" y="7941"/>
                  </a:lnTo>
                  <a:lnTo>
                    <a:pt x="90101" y="8445"/>
                  </a:lnTo>
                  <a:lnTo>
                    <a:pt x="87415" y="8865"/>
                  </a:lnTo>
                  <a:lnTo>
                    <a:pt x="84746" y="9201"/>
                  </a:lnTo>
                  <a:lnTo>
                    <a:pt x="82077" y="9537"/>
                  </a:lnTo>
                  <a:lnTo>
                    <a:pt x="79442" y="9831"/>
                  </a:lnTo>
                  <a:lnTo>
                    <a:pt x="76824" y="10042"/>
                  </a:lnTo>
                  <a:lnTo>
                    <a:pt x="74206" y="10210"/>
                  </a:lnTo>
                  <a:lnTo>
                    <a:pt x="71621" y="10378"/>
                  </a:lnTo>
                  <a:lnTo>
                    <a:pt x="69054" y="10462"/>
                  </a:lnTo>
                  <a:lnTo>
                    <a:pt x="66503" y="10546"/>
                  </a:lnTo>
                  <a:lnTo>
                    <a:pt x="63986" y="10588"/>
                  </a:lnTo>
                  <a:lnTo>
                    <a:pt x="61486" y="10546"/>
                  </a:lnTo>
                  <a:lnTo>
                    <a:pt x="59020" y="10546"/>
                  </a:lnTo>
                  <a:lnTo>
                    <a:pt x="56570" y="10462"/>
                  </a:lnTo>
                  <a:lnTo>
                    <a:pt x="54172" y="10336"/>
                  </a:lnTo>
                  <a:lnTo>
                    <a:pt x="51790" y="10210"/>
                  </a:lnTo>
                  <a:lnTo>
                    <a:pt x="49459" y="10084"/>
                  </a:lnTo>
                  <a:lnTo>
                    <a:pt x="47145" y="9873"/>
                  </a:lnTo>
                  <a:lnTo>
                    <a:pt x="44864" y="9663"/>
                  </a:lnTo>
                  <a:lnTo>
                    <a:pt x="42635" y="9453"/>
                  </a:lnTo>
                  <a:lnTo>
                    <a:pt x="38277" y="8907"/>
                  </a:lnTo>
                  <a:lnTo>
                    <a:pt x="34104" y="8319"/>
                  </a:lnTo>
                  <a:lnTo>
                    <a:pt x="30101" y="7689"/>
                  </a:lnTo>
                  <a:lnTo>
                    <a:pt x="26300" y="7016"/>
                  </a:lnTo>
                  <a:lnTo>
                    <a:pt x="22685" y="6302"/>
                  </a:lnTo>
                  <a:lnTo>
                    <a:pt x="19324" y="5546"/>
                  </a:lnTo>
                  <a:lnTo>
                    <a:pt x="16165" y="4789"/>
                  </a:lnTo>
                  <a:lnTo>
                    <a:pt x="13260" y="4033"/>
                  </a:lnTo>
                  <a:lnTo>
                    <a:pt x="10591" y="3319"/>
                  </a:lnTo>
                  <a:lnTo>
                    <a:pt x="8226" y="2647"/>
                  </a:lnTo>
                  <a:lnTo>
                    <a:pt x="6097" y="2016"/>
                  </a:lnTo>
                  <a:lnTo>
                    <a:pt x="4290" y="1470"/>
                  </a:lnTo>
                  <a:lnTo>
                    <a:pt x="2787" y="966"/>
                  </a:lnTo>
                  <a:lnTo>
                    <a:pt x="709" y="2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0" name="Shape 130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154954" y="4969926"/>
            <a:ext cx="882565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154954" y="5536664"/>
            <a:ext cx="8825657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EE52A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‹N°›</a:t>
            </a:fld>
            <a:endParaRPr lang="fr-FR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légend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Shape 13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0" name="Shape 14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455612" y="2801318"/>
              <a:ext cx="11277600" cy="36026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84"/>
                  </a:lnTo>
                  <a:lnTo>
                    <a:pt x="120000" y="120000"/>
                  </a:lnTo>
                  <a:lnTo>
                    <a:pt x="120000" y="60"/>
                  </a:lnTo>
                  <a:lnTo>
                    <a:pt x="120000" y="60"/>
                  </a:lnTo>
                  <a:lnTo>
                    <a:pt x="117276" y="1374"/>
                  </a:lnTo>
                  <a:lnTo>
                    <a:pt x="114564" y="2642"/>
                  </a:lnTo>
                  <a:lnTo>
                    <a:pt x="111840" y="3866"/>
                  </a:lnTo>
                  <a:lnTo>
                    <a:pt x="109104" y="4923"/>
                  </a:lnTo>
                  <a:lnTo>
                    <a:pt x="106380" y="5980"/>
                  </a:lnTo>
                  <a:lnTo>
                    <a:pt x="103644" y="6977"/>
                  </a:lnTo>
                  <a:lnTo>
                    <a:pt x="100944" y="7822"/>
                  </a:lnTo>
                  <a:lnTo>
                    <a:pt x="98208" y="8623"/>
                  </a:lnTo>
                  <a:lnTo>
                    <a:pt x="95484" y="9363"/>
                  </a:lnTo>
                  <a:lnTo>
                    <a:pt x="92808" y="9997"/>
                  </a:lnTo>
                  <a:lnTo>
                    <a:pt x="90096" y="10631"/>
                  </a:lnTo>
                  <a:lnTo>
                    <a:pt x="87420" y="11160"/>
                  </a:lnTo>
                  <a:lnTo>
                    <a:pt x="84744" y="11583"/>
                  </a:lnTo>
                  <a:lnTo>
                    <a:pt x="82080" y="12006"/>
                  </a:lnTo>
                  <a:lnTo>
                    <a:pt x="79440" y="12368"/>
                  </a:lnTo>
                  <a:lnTo>
                    <a:pt x="76824" y="12640"/>
                  </a:lnTo>
                  <a:lnTo>
                    <a:pt x="74208" y="12851"/>
                  </a:lnTo>
                  <a:lnTo>
                    <a:pt x="71616" y="13063"/>
                  </a:lnTo>
                  <a:lnTo>
                    <a:pt x="69060" y="13168"/>
                  </a:lnTo>
                  <a:lnTo>
                    <a:pt x="66504" y="13274"/>
                  </a:lnTo>
                  <a:lnTo>
                    <a:pt x="63984" y="13319"/>
                  </a:lnTo>
                  <a:lnTo>
                    <a:pt x="61488" y="13274"/>
                  </a:lnTo>
                  <a:lnTo>
                    <a:pt x="59016" y="13274"/>
                  </a:lnTo>
                  <a:lnTo>
                    <a:pt x="56568" y="13168"/>
                  </a:lnTo>
                  <a:lnTo>
                    <a:pt x="54168" y="13002"/>
                  </a:lnTo>
                  <a:lnTo>
                    <a:pt x="51792" y="12851"/>
                  </a:lnTo>
                  <a:lnTo>
                    <a:pt x="49464" y="12685"/>
                  </a:lnTo>
                  <a:lnTo>
                    <a:pt x="47148" y="12428"/>
                  </a:lnTo>
                  <a:lnTo>
                    <a:pt x="44868" y="12157"/>
                  </a:lnTo>
                  <a:lnTo>
                    <a:pt x="42636" y="11900"/>
                  </a:lnTo>
                  <a:lnTo>
                    <a:pt x="38280" y="11205"/>
                  </a:lnTo>
                  <a:lnTo>
                    <a:pt x="34104" y="10465"/>
                  </a:lnTo>
                  <a:lnTo>
                    <a:pt x="30096" y="9680"/>
                  </a:lnTo>
                  <a:lnTo>
                    <a:pt x="26304" y="8834"/>
                  </a:lnTo>
                  <a:lnTo>
                    <a:pt x="22680" y="7928"/>
                  </a:lnTo>
                  <a:lnTo>
                    <a:pt x="19320" y="6977"/>
                  </a:lnTo>
                  <a:lnTo>
                    <a:pt x="16164" y="6025"/>
                  </a:lnTo>
                  <a:lnTo>
                    <a:pt x="13260" y="5074"/>
                  </a:lnTo>
                  <a:lnTo>
                    <a:pt x="10596" y="4183"/>
                  </a:lnTo>
                  <a:lnTo>
                    <a:pt x="8232" y="3337"/>
                  </a:lnTo>
                  <a:lnTo>
                    <a:pt x="6096" y="2537"/>
                  </a:lnTo>
                  <a:lnTo>
                    <a:pt x="4296" y="1857"/>
                  </a:lnTo>
                  <a:lnTo>
                    <a:pt x="2784" y="1223"/>
                  </a:lnTo>
                  <a:lnTo>
                    <a:pt x="708" y="3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8" name="Shape 148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148798" y="1063416"/>
            <a:ext cx="8831816" cy="13729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‹N°›</a:t>
            </a:fld>
            <a:endParaRPr lang="fr-FR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tion avec légend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Shape 15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7" name="Shape 15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5" name="Shape 165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6" name="Shape 166"/>
          <p:cNvSpPr txBox="1"/>
          <p:nvPr/>
        </p:nvSpPr>
        <p:spPr>
          <a:xfrm>
            <a:off x="881566" y="607335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r-FR" sz="9600" b="0" i="0" u="none" strike="noStrike" cap="non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9884457" y="2613786"/>
            <a:ext cx="652762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r-FR" sz="9600" b="0" i="0" u="none" strike="noStrike" cap="non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1581878" y="982133"/>
            <a:ext cx="8453905" cy="26966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1945944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small">
                <a:solidFill>
                  <a:srgbClr val="EE52A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2"/>
          </p:nvPr>
        </p:nvSpPr>
        <p:spPr>
          <a:xfrm>
            <a:off x="1154954" y="5029198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‹N°›</a:t>
            </a:fld>
            <a:endParaRPr lang="fr-FR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rte nom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Shape 17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7" name="Shape 17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5" name="Shape 185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1154954" y="2370666"/>
            <a:ext cx="8825659" cy="18225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1154954" y="5024967"/>
            <a:ext cx="8825659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EE52A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‹N°›</a:t>
            </a:fld>
            <a:endParaRPr lang="fr-FR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 colonnes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1154954" y="2603501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EE52A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1154953" y="3179764"/>
            <a:ext cx="3141878" cy="28472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3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EE52A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4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5"/>
          </p:nvPr>
        </p:nvSpPr>
        <p:spPr>
          <a:xfrm>
            <a:off x="7888135" y="2603500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EE52A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6"/>
          </p:nvPr>
        </p:nvSpPr>
        <p:spPr>
          <a:xfrm>
            <a:off x="7888328" y="3179761"/>
            <a:ext cx="3145535" cy="28472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cxnSp>
        <p:nvCxnSpPr>
          <p:cNvPr id="200" name="Shape 200"/>
          <p:cNvCxnSpPr/>
          <p:nvPr/>
        </p:nvCxnSpPr>
        <p:spPr>
          <a:xfrm>
            <a:off x="4403971" y="2569633"/>
            <a:ext cx="0" cy="3492498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" name="Shape 201"/>
          <p:cNvCxnSpPr/>
          <p:nvPr/>
        </p:nvCxnSpPr>
        <p:spPr>
          <a:xfrm>
            <a:off x="7772400" y="2569633"/>
            <a:ext cx="0" cy="3492498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2" name="Shape 202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‹N°›</a:t>
            </a:fld>
            <a:endParaRPr lang="fr-FR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 colonnes d’image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EE52A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pic" idx="2"/>
          </p:nvPr>
        </p:nvSpPr>
        <p:spPr>
          <a:xfrm>
            <a:off x="1334553" y="2603500"/>
            <a:ext cx="2691241" cy="1591509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3"/>
          </p:nvPr>
        </p:nvSpPr>
        <p:spPr>
          <a:xfrm>
            <a:off x="1154954" y="5109105"/>
            <a:ext cx="3050438" cy="917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4"/>
          </p:nvPr>
        </p:nvSpPr>
        <p:spPr>
          <a:xfrm>
            <a:off x="456886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EE52A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pic" idx="5"/>
          </p:nvPr>
        </p:nvSpPr>
        <p:spPr>
          <a:xfrm>
            <a:off x="4748462" y="2603500"/>
            <a:ext cx="2691243" cy="1591509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6"/>
          </p:nvPr>
        </p:nvSpPr>
        <p:spPr>
          <a:xfrm>
            <a:off x="4570171" y="5109105"/>
            <a:ext cx="3050438" cy="917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7"/>
          </p:nvPr>
        </p:nvSpPr>
        <p:spPr>
          <a:xfrm>
            <a:off x="7982775" y="4532844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EE52A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1" cy="1591509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9"/>
          </p:nvPr>
        </p:nvSpPr>
        <p:spPr>
          <a:xfrm>
            <a:off x="7982775" y="5109103"/>
            <a:ext cx="3051096" cy="917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cxnSp>
        <p:nvCxnSpPr>
          <p:cNvPr id="216" name="Shape 216"/>
          <p:cNvCxnSpPr/>
          <p:nvPr/>
        </p:nvCxnSpPr>
        <p:spPr>
          <a:xfrm>
            <a:off x="4405830" y="2569633"/>
            <a:ext cx="0" cy="3492498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7" name="Shape 217"/>
          <p:cNvCxnSpPr/>
          <p:nvPr/>
        </p:nvCxnSpPr>
        <p:spPr>
          <a:xfrm>
            <a:off x="7797802" y="2569633"/>
            <a:ext cx="0" cy="3492498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8" name="Shape 218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644281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‹N°›</a:t>
            </a:fld>
            <a:endParaRPr lang="fr-FR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 rot="5400000">
            <a:off x="3859633" y="-101179"/>
            <a:ext cx="3416299" cy="8825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dt" idx="10"/>
          </p:nvPr>
        </p:nvSpPr>
        <p:spPr>
          <a:xfrm>
            <a:off x="10695439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‹N°›</a:t>
            </a:fld>
            <a:endParaRPr lang="fr-FR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Shape 22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9" name="Shape 2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414866" y="402164"/>
              <a:ext cx="6510865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 rot="5101749">
              <a:off x="6294738" y="4577737"/>
              <a:ext cx="3299407" cy="440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 rot="5400000">
              <a:off x="4449232" y="2801720"/>
              <a:ext cx="6053669" cy="12545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8" name="Shape 238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 rot="5400000">
            <a:off x="6915922" y="2947779"/>
            <a:ext cx="4748589" cy="14099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 rot="5400000">
            <a:off x="1908671" y="524749"/>
            <a:ext cx="4748589" cy="6256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2134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‹N°›</a:t>
            </a:fld>
            <a:endParaRPr lang="fr-FR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‹N°›</a:t>
            </a:fld>
            <a:endParaRPr lang="fr-FR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1154954" y="3179761"/>
            <a:ext cx="4825158" cy="28400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8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6208712" y="3179761"/>
            <a:ext cx="4825158" cy="28400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‹N°›</a:t>
            </a:fld>
            <a:endParaRPr lang="fr-FR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Shape 50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‹N°›</a:t>
            </a:fld>
            <a:endParaRPr lang="fr-FR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Shape 5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4" name="Shape 5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6172200" y="402164"/>
              <a:ext cx="5596464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rot="-5677511">
              <a:off x="4203593" y="1826078"/>
              <a:ext cx="3299406" cy="440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rot="-5400000">
              <a:off x="3295431" y="2801721"/>
              <a:ext cx="6053669" cy="12545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3" name="Shape 63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154954" y="1693333"/>
            <a:ext cx="3865134" cy="17356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pic" idx="2"/>
          </p:nvPr>
        </p:nvSpPr>
        <p:spPr>
          <a:xfrm>
            <a:off x="6547869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3859212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EE52A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‹N°›</a:t>
            </a:fld>
            <a:endParaRPr lang="fr-FR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Shape 7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3" name="Shape 7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7289800" y="402164"/>
              <a:ext cx="4478864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rot="-5400000">
              <a:off x="3787244" y="2801721"/>
              <a:ext cx="6053669" cy="12545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81" name="Shape 81"/>
            <p:cNvSpPr/>
            <p:nvPr/>
          </p:nvSpPr>
          <p:spPr>
            <a:xfrm rot="-5677511">
              <a:off x="4698352" y="1826078"/>
              <a:ext cx="3299406" cy="440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154954" y="2677644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95559" y="2677643"/>
            <a:ext cx="3757544" cy="2283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EE52A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7" name="Shape 87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‹N°›</a:t>
            </a:fld>
            <a:endParaRPr lang="fr-FR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8" cy="341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‹N°›</a:t>
            </a:fld>
            <a:endParaRPr lang="fr-FR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‹N°›</a:t>
            </a:fld>
            <a:endParaRPr lang="fr-FR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Shape 10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" name="Shape 10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5713412" y="402164"/>
              <a:ext cx="6055252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rot="-5677511">
              <a:off x="3140484" y="1826078"/>
              <a:ext cx="3299406" cy="440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2229376" y="2801721"/>
              <a:ext cx="6053669" cy="12545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2" name="Shape 112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154954" y="1295400"/>
            <a:ext cx="279315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5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2793158" cy="2895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EE52A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‹N°›</a:t>
            </a:fld>
            <a:endParaRPr lang="fr-FR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Shap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89932">
              <a:off x="8490951" y="1797516"/>
              <a:ext cx="3299407" cy="4409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459506" y="1866405"/>
              <a:ext cx="11277600" cy="4533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42"/>
                  </a:lnTo>
                  <a:lnTo>
                    <a:pt x="120000" y="42"/>
                  </a:lnTo>
                  <a:lnTo>
                    <a:pt x="117280" y="1092"/>
                  </a:lnTo>
                  <a:lnTo>
                    <a:pt x="114560" y="2100"/>
                  </a:lnTo>
                  <a:lnTo>
                    <a:pt x="111841" y="3067"/>
                  </a:lnTo>
                  <a:lnTo>
                    <a:pt x="109104" y="3907"/>
                  </a:lnTo>
                  <a:lnTo>
                    <a:pt x="106385" y="4747"/>
                  </a:lnTo>
                  <a:lnTo>
                    <a:pt x="103648" y="5546"/>
                  </a:lnTo>
                  <a:lnTo>
                    <a:pt x="100945" y="6218"/>
                  </a:lnTo>
                  <a:lnTo>
                    <a:pt x="98209" y="6848"/>
                  </a:lnTo>
                  <a:lnTo>
                    <a:pt x="95489" y="7436"/>
                  </a:lnTo>
                  <a:lnTo>
                    <a:pt x="92804" y="7941"/>
                  </a:lnTo>
                  <a:lnTo>
                    <a:pt x="90101" y="8445"/>
                  </a:lnTo>
                  <a:lnTo>
                    <a:pt x="87415" y="8865"/>
                  </a:lnTo>
                  <a:lnTo>
                    <a:pt x="84746" y="9201"/>
                  </a:lnTo>
                  <a:lnTo>
                    <a:pt x="82077" y="9537"/>
                  </a:lnTo>
                  <a:lnTo>
                    <a:pt x="79442" y="9831"/>
                  </a:lnTo>
                  <a:lnTo>
                    <a:pt x="76824" y="10042"/>
                  </a:lnTo>
                  <a:lnTo>
                    <a:pt x="74206" y="10210"/>
                  </a:lnTo>
                  <a:lnTo>
                    <a:pt x="71621" y="10378"/>
                  </a:lnTo>
                  <a:lnTo>
                    <a:pt x="69054" y="10462"/>
                  </a:lnTo>
                  <a:lnTo>
                    <a:pt x="66503" y="10546"/>
                  </a:lnTo>
                  <a:lnTo>
                    <a:pt x="63986" y="10588"/>
                  </a:lnTo>
                  <a:lnTo>
                    <a:pt x="61486" y="10546"/>
                  </a:lnTo>
                  <a:lnTo>
                    <a:pt x="59020" y="10546"/>
                  </a:lnTo>
                  <a:lnTo>
                    <a:pt x="56570" y="10462"/>
                  </a:lnTo>
                  <a:lnTo>
                    <a:pt x="54172" y="10336"/>
                  </a:lnTo>
                  <a:lnTo>
                    <a:pt x="51790" y="10210"/>
                  </a:lnTo>
                  <a:lnTo>
                    <a:pt x="49459" y="10084"/>
                  </a:lnTo>
                  <a:lnTo>
                    <a:pt x="47145" y="9873"/>
                  </a:lnTo>
                  <a:lnTo>
                    <a:pt x="44864" y="9663"/>
                  </a:lnTo>
                  <a:lnTo>
                    <a:pt x="42635" y="9453"/>
                  </a:lnTo>
                  <a:lnTo>
                    <a:pt x="38277" y="8907"/>
                  </a:lnTo>
                  <a:lnTo>
                    <a:pt x="34104" y="8319"/>
                  </a:lnTo>
                  <a:lnTo>
                    <a:pt x="30101" y="7689"/>
                  </a:lnTo>
                  <a:lnTo>
                    <a:pt x="26300" y="7016"/>
                  </a:lnTo>
                  <a:lnTo>
                    <a:pt x="22685" y="6302"/>
                  </a:lnTo>
                  <a:lnTo>
                    <a:pt x="19324" y="5546"/>
                  </a:lnTo>
                  <a:lnTo>
                    <a:pt x="16165" y="4789"/>
                  </a:lnTo>
                  <a:lnTo>
                    <a:pt x="13260" y="4033"/>
                  </a:lnTo>
                  <a:lnTo>
                    <a:pt x="10591" y="3319"/>
                  </a:lnTo>
                  <a:lnTo>
                    <a:pt x="8226" y="2647"/>
                  </a:lnTo>
                  <a:lnTo>
                    <a:pt x="6097" y="2016"/>
                  </a:lnTo>
                  <a:lnTo>
                    <a:pt x="4290" y="1470"/>
                  </a:lnTo>
                  <a:lnTo>
                    <a:pt x="2787" y="966"/>
                  </a:lnTo>
                  <a:lnTo>
                    <a:pt x="709" y="2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Shape 15"/>
            <p:cNvSpPr/>
            <p:nvPr/>
          </p:nvSpPr>
          <p:spPr>
            <a:xfrm>
              <a:off x="0" y="1586"/>
              <a:ext cx="12192000" cy="68564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761412" cy="341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‹N°›</a:t>
            </a:fld>
            <a:endParaRPr lang="fr-FR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ctrTitle"/>
          </p:nvPr>
        </p:nvSpPr>
        <p:spPr>
          <a:xfrm>
            <a:off x="1070979" y="2734214"/>
            <a:ext cx="8825657" cy="26776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7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LE DON </a:t>
            </a:r>
            <a:br>
              <a:rPr lang="fr-FR" sz="7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fr-FR" sz="7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DE </a:t>
            </a:r>
            <a:br>
              <a:rPr lang="fr-FR" sz="7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fr-FR" sz="8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MOELLE</a:t>
            </a:r>
            <a:r>
              <a:rPr lang="fr-FR" sz="7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br>
              <a:rPr lang="fr-FR" sz="7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fr-FR" sz="7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OSSEUSE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La pré-inscription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1154954" y="2883417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fr-FR" sz="2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Elle consiste à s’inscrire sur le registre des donneurs volontaires de moelle osseuse, auprès de l’agence biomédecine, en complétant un formulaire disponible sur ce site : </a:t>
            </a: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fr-FR" sz="2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    </a:t>
            </a:r>
            <a:r>
              <a:rPr lang="fr-FR" sz="2800" b="1" i="0" u="none" strike="noStrike" cap="none">
                <a:solidFill>
                  <a:srgbClr val="590833"/>
                </a:solidFill>
                <a:latin typeface="Questrial"/>
                <a:ea typeface="Questrial"/>
                <a:cs typeface="Questrial"/>
                <a:sym typeface="Questrial"/>
              </a:rPr>
              <a:t>www.dondemoelleosseuse.fr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L’inscription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1154954" y="2799442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fr-FR" sz="2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En suivant de la pré-inscription, l’Agence de Biomédecine envoie un questionnaire au futur donneur de moelle osseuse et donne un rendez-vous pour une </a:t>
            </a:r>
            <a:r>
              <a:rPr lang="fr-FR" sz="2000" b="1" i="0" u="none" strike="noStrike" cap="none">
                <a:solidFill>
                  <a:srgbClr val="860C4C"/>
                </a:solidFill>
                <a:latin typeface="Questrial"/>
                <a:ea typeface="Questrial"/>
                <a:cs typeface="Questrial"/>
                <a:sym typeface="Questrial"/>
              </a:rPr>
              <a:t>prise de sang</a:t>
            </a:r>
            <a:r>
              <a:rPr lang="fr-FR" sz="2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fr-FR" sz="2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L’inscription du candidat au don de moelle osseuse, </a:t>
            </a:r>
            <a:r>
              <a:rPr lang="fr-FR" sz="2000" b="1" i="0" u="none" strike="noStrike" cap="none">
                <a:solidFill>
                  <a:srgbClr val="860C4C"/>
                </a:solidFill>
                <a:latin typeface="Questrial"/>
                <a:ea typeface="Questrial"/>
                <a:cs typeface="Questrial"/>
                <a:sym typeface="Questrial"/>
              </a:rPr>
              <a:t>sera actée </a:t>
            </a:r>
            <a:r>
              <a:rPr lang="fr-FR" sz="2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à l’issue du résultat du bilan sanguin et d’un entretien médical.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fr-FR" sz="2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Si la candidature est retenue, le futur donneur sera inscrit sur le registre :</a:t>
            </a: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fr-FR" sz="1800" b="1" i="0" u="none" strike="noStrike" cap="none">
                <a:solidFill>
                  <a:srgbClr val="590833"/>
                </a:solidFill>
                <a:latin typeface="Questrial"/>
                <a:ea typeface="Questrial"/>
                <a:cs typeface="Questrial"/>
                <a:sym typeface="Questrial"/>
              </a:rPr>
              <a:t>  « FRANCE GREFFE DE MOELLE  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Que se passe-t-il quand on est appelé ? 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1154954" y="292074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fr-FR" sz="2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Le jour où le donneur est appelé, il va </a:t>
            </a:r>
            <a:r>
              <a:rPr lang="fr-FR" sz="2000" b="1" i="0" u="none" strike="noStrike" cap="none">
                <a:solidFill>
                  <a:srgbClr val="860C4C"/>
                </a:solidFill>
                <a:latin typeface="Questrial"/>
                <a:ea typeface="Questrial"/>
                <a:cs typeface="Questrial"/>
                <a:sym typeface="Questrial"/>
              </a:rPr>
              <a:t>sauver une VIE</a:t>
            </a:r>
            <a:r>
              <a:rPr lang="fr-FR" sz="2000" b="1" i="0" u="none" strike="noStrike" cap="none">
                <a:solidFill>
                  <a:srgbClr val="590833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  <a:r>
              <a:rPr lang="fr-FR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La compatibilité entre le donneur et le receveur a été établie par des caractéristiques du système </a:t>
            </a:r>
            <a:r>
              <a:rPr lang="fr-FR" sz="2000" b="1" i="0" u="none" strike="noStrike" cap="none">
                <a:solidFill>
                  <a:srgbClr val="860C4C"/>
                </a:solidFill>
                <a:latin typeface="Questrial"/>
                <a:ea typeface="Questrial"/>
                <a:cs typeface="Questrial"/>
                <a:sym typeface="Questrial"/>
              </a:rPr>
              <a:t>HLA </a:t>
            </a:r>
            <a:r>
              <a:rPr lang="fr-FR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partagés.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fr-FR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Le jour où un éventuel donneur est appelé, il se passera entre </a:t>
            </a:r>
            <a:r>
              <a:rPr lang="fr-FR" sz="2000" b="1" i="0" u="none" strike="noStrike" cap="none">
                <a:solidFill>
                  <a:srgbClr val="860C4C"/>
                </a:solidFill>
                <a:latin typeface="Questrial"/>
                <a:ea typeface="Questrial"/>
                <a:cs typeface="Questrial"/>
                <a:sym typeface="Questrial"/>
              </a:rPr>
              <a:t>4 et 8 semaines</a:t>
            </a:r>
            <a:r>
              <a:rPr lang="fr-FR"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fr-FR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avant le prélèvement. Dans ce laps de temps, le donneur de moelle osseuse sera convoqué à l’hôpital pour un entretien médical et des examens complémentaires.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ctrTitle"/>
          </p:nvPr>
        </p:nvSpPr>
        <p:spPr>
          <a:xfrm>
            <a:off x="1248261" y="709470"/>
            <a:ext cx="8825657" cy="26776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8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Le jour du don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Le don de moelle osseuse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1154954" y="2855426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Le don de moelle osseuse se pratique sous </a:t>
            </a:r>
            <a:r>
              <a:rPr lang="fr-FR" sz="1800" b="0" i="0" u="none" strike="noStrike" cap="none">
                <a:solidFill>
                  <a:srgbClr val="860C4C"/>
                </a:solidFill>
                <a:latin typeface="Questrial"/>
                <a:ea typeface="Questrial"/>
                <a:cs typeface="Questrial"/>
                <a:sym typeface="Questrial"/>
              </a:rPr>
              <a:t>anesthésie générale</a:t>
            </a: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Le prélèvement se fait sur </a:t>
            </a:r>
            <a:r>
              <a:rPr lang="fr-FR" sz="1800" b="0" i="0" u="none" strike="noStrike" cap="none">
                <a:solidFill>
                  <a:srgbClr val="860C4C"/>
                </a:solidFill>
                <a:latin typeface="Questrial"/>
                <a:ea typeface="Questrial"/>
                <a:cs typeface="Questrial"/>
                <a:sym typeface="Questrial"/>
              </a:rPr>
              <a:t>l’os du bassin.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La récupération physique est rapide, les </a:t>
            </a:r>
            <a:r>
              <a:rPr lang="fr-FR" sz="1800" b="0" i="0" u="none" strike="noStrike" cap="none">
                <a:solidFill>
                  <a:srgbClr val="860C4C"/>
                </a:solidFill>
                <a:latin typeface="Questrial"/>
                <a:ea typeface="Questrial"/>
                <a:cs typeface="Questrial"/>
                <a:sym typeface="Questrial"/>
              </a:rPr>
              <a:t>cellules souches </a:t>
            </a: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du donneur se </a:t>
            </a:r>
            <a:r>
              <a:rPr lang="fr-FR" sz="1800" b="0" i="0" u="none" strike="noStrike" cap="none">
                <a:solidFill>
                  <a:srgbClr val="860C4C"/>
                </a:solidFill>
                <a:latin typeface="Questrial"/>
                <a:ea typeface="Questrial"/>
                <a:cs typeface="Questrial"/>
                <a:sym typeface="Questrial"/>
              </a:rPr>
              <a:t>régénèrent</a:t>
            </a: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très vite.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Le donneur est hospitalisé en </a:t>
            </a:r>
            <a:r>
              <a:rPr lang="fr-FR" sz="1800" b="0" i="0" u="none" strike="noStrike" cap="none">
                <a:solidFill>
                  <a:srgbClr val="860C4C"/>
                </a:solidFill>
                <a:latin typeface="Questrial"/>
                <a:ea typeface="Questrial"/>
                <a:cs typeface="Questrial"/>
                <a:sym typeface="Questrial"/>
              </a:rPr>
              <a:t>ambulatoire</a:t>
            </a: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La greffe se pratique dans la foulée du don, entre </a:t>
            </a:r>
            <a:r>
              <a:rPr lang="fr-FR" sz="1800" b="0" i="0" u="none" strike="noStrike" cap="none">
                <a:solidFill>
                  <a:srgbClr val="860C4C"/>
                </a:solidFill>
                <a:latin typeface="Questrial"/>
                <a:ea typeface="Questrial"/>
                <a:cs typeface="Questrial"/>
                <a:sym typeface="Questrial"/>
              </a:rPr>
              <a:t>12 et 36 heures</a:t>
            </a: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Shape 335" descr="Afficher l'image d'ori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420" y="880642"/>
            <a:ext cx="4481739" cy="448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 descr="Afficher l'image d'orig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3778" y="880642"/>
            <a:ext cx="4762499" cy="4481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Le prélèvement de cellules souches par une prise de sang : Aphérèse.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1154954" y="2864757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Après un traitement par </a:t>
            </a:r>
            <a:r>
              <a:rPr lang="fr-FR" sz="1800" b="0" i="0" u="none" strike="noStrike" cap="none">
                <a:solidFill>
                  <a:srgbClr val="860C4C"/>
                </a:solidFill>
                <a:latin typeface="Questrial"/>
                <a:ea typeface="Questrial"/>
                <a:cs typeface="Questrial"/>
                <a:sym typeface="Questrial"/>
              </a:rPr>
              <a:t>injection sous-cutanée</a:t>
            </a: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, qui permet ainsi de produire de nombreuses cellules souches, le donneur sera </a:t>
            </a:r>
            <a:r>
              <a:rPr lang="fr-FR" sz="1800" b="0" i="0" u="none" strike="noStrike" cap="none">
                <a:solidFill>
                  <a:srgbClr val="860C4C"/>
                </a:solidFill>
                <a:latin typeface="Questrial"/>
                <a:ea typeface="Questrial"/>
                <a:cs typeface="Questrial"/>
                <a:sym typeface="Questrial"/>
              </a:rPr>
              <a:t>prélevé.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Le prélèvement dure environ 4 heures de temps. Selon les besoins, il est possible de faire </a:t>
            </a:r>
            <a:r>
              <a:rPr lang="fr-FR" sz="1800" b="0" i="0" u="none" strike="noStrike" cap="none">
                <a:solidFill>
                  <a:srgbClr val="860C4C"/>
                </a:solidFill>
                <a:latin typeface="Questrial"/>
                <a:ea typeface="Questrial"/>
                <a:cs typeface="Questrial"/>
                <a:sym typeface="Questrial"/>
              </a:rPr>
              <a:t>2 prélèvements </a:t>
            </a: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dans la journée.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Bien entendu, c’est le </a:t>
            </a:r>
            <a:r>
              <a:rPr lang="fr-FR" sz="1800" b="0" i="0" u="none" strike="noStrike" cap="none">
                <a:solidFill>
                  <a:srgbClr val="860C4C"/>
                </a:solidFill>
                <a:latin typeface="Questrial"/>
                <a:ea typeface="Questrial"/>
                <a:cs typeface="Questrial"/>
                <a:sym typeface="Questrial"/>
              </a:rPr>
              <a:t>médecin responsable </a:t>
            </a: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de la greffe qui </a:t>
            </a:r>
            <a:r>
              <a:rPr lang="fr-FR" sz="1800" b="0" i="0" u="none" strike="noStrike" cap="none">
                <a:solidFill>
                  <a:srgbClr val="860C4C"/>
                </a:solidFill>
                <a:latin typeface="Questrial"/>
                <a:ea typeface="Questrial"/>
                <a:cs typeface="Questrial"/>
                <a:sym typeface="Questrial"/>
              </a:rPr>
              <a:t>décide</a:t>
            </a: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du mode de prélèvement le plus approprié et donc le plus bénéfique pour le receveur : prélèvement sur l’os du bassin ou aphérèse.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Shape 347" descr="Afficher l'image d'ori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235" y="1275345"/>
            <a:ext cx="6172199" cy="3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Le suivi post-don </a:t>
            </a:r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1122829" y="2790111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❑"/>
            </a:pPr>
            <a:r>
              <a:rPr lang="fr-FR" sz="2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Le suivi à court terme : le jour du don.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❑"/>
            </a:pPr>
            <a:r>
              <a:rPr lang="fr-FR" sz="2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Le suivi à moyen terme : 1 mois après.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❑"/>
            </a:pPr>
            <a:r>
              <a:rPr lang="fr-FR" sz="2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Le suivi à long terme : 1 an après.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❑"/>
            </a:pPr>
            <a:r>
              <a:rPr lang="fr-FR" sz="2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Le suivi  est basé sur un questionnaire médical et une prise de sang. En suivi du don, il y aura si besoin un </a:t>
            </a:r>
            <a:r>
              <a:rPr lang="fr-FR" sz="2000" b="1" i="0" u="none" strike="noStrike" cap="none">
                <a:solidFill>
                  <a:srgbClr val="860C4C"/>
                </a:solidFill>
                <a:latin typeface="Questrial"/>
                <a:ea typeface="Questrial"/>
                <a:cs typeface="Questrial"/>
                <a:sym typeface="Questrial"/>
              </a:rPr>
              <a:t>arrêt de travail </a:t>
            </a:r>
            <a:r>
              <a:rPr lang="fr-FR" sz="2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et un </a:t>
            </a:r>
            <a:r>
              <a:rPr lang="fr-FR" sz="2000" b="1" i="0" u="none" strike="noStrike" cap="none">
                <a:solidFill>
                  <a:srgbClr val="860C4C"/>
                </a:solidFill>
                <a:latin typeface="Questrial"/>
                <a:ea typeface="Questrial"/>
                <a:cs typeface="Questrial"/>
                <a:sym typeface="Questrial"/>
              </a:rPr>
              <a:t>remboursement des frais occasionnés</a:t>
            </a:r>
            <a:r>
              <a:rPr lang="fr-FR" sz="2000" b="1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fr-FR" sz="2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par le don de moelle osseuse.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❑"/>
            </a:pPr>
            <a:r>
              <a:rPr lang="fr-FR" sz="2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Le don de moelle osseuse est </a:t>
            </a:r>
            <a:r>
              <a:rPr lang="fr-FR" sz="2000" b="1" i="0" u="none" strike="noStrike" cap="none">
                <a:solidFill>
                  <a:srgbClr val="860C4C"/>
                </a:solidFill>
                <a:latin typeface="Questrial"/>
                <a:ea typeface="Questrial"/>
                <a:cs typeface="Questrial"/>
                <a:sym typeface="Questrial"/>
              </a:rPr>
              <a:t>anonyme</a:t>
            </a:r>
            <a:r>
              <a:rPr lang="fr-FR" sz="2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et </a:t>
            </a:r>
            <a:r>
              <a:rPr lang="fr-FR" sz="2000" b="1" i="0" u="none" strike="noStrike" cap="none">
                <a:solidFill>
                  <a:srgbClr val="860C4C"/>
                </a:solidFill>
                <a:latin typeface="Questrial"/>
                <a:ea typeface="Questrial"/>
                <a:cs typeface="Questrial"/>
                <a:sym typeface="Questrial"/>
              </a:rPr>
              <a:t>gratuit</a:t>
            </a:r>
            <a:r>
              <a:rPr lang="fr-FR" sz="20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1033657" y="4152651"/>
            <a:ext cx="3865134" cy="17356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Etre donneur de moelle osseuse est un engagement </a:t>
            </a:r>
            <a:r>
              <a:rPr lang="fr-FR" sz="3200" b="0" i="0" u="none" strike="noStrike" cap="none">
                <a:solidFill>
                  <a:srgbClr val="EE89A7"/>
                </a:solidFill>
                <a:latin typeface="Questrial"/>
                <a:ea typeface="Questrial"/>
                <a:cs typeface="Questrial"/>
                <a:sym typeface="Questrial"/>
              </a:rPr>
              <a:t>FORT</a:t>
            </a:r>
            <a:r>
              <a:rPr lang="fr-FR"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r>
              <a:rPr lang="fr-FR"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fr-FR"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fr-FR"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fr-FR"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fr-FR"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Etre donneur de moelle osseuse c’est rejoindre la communauté des </a:t>
            </a:r>
            <a:r>
              <a:rPr lang="fr-FR" sz="3200" b="0" i="0" u="none" strike="noStrike" cap="none">
                <a:solidFill>
                  <a:srgbClr val="EE89A7"/>
                </a:solidFill>
                <a:latin typeface="Questrial"/>
                <a:ea typeface="Questrial"/>
                <a:cs typeface="Questrial"/>
                <a:sym typeface="Questrial"/>
              </a:rPr>
              <a:t>veilleurs de vie</a:t>
            </a:r>
            <a:r>
              <a:rPr lang="fr-FR"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</p:txBody>
      </p:sp>
      <p:pic>
        <p:nvPicPr>
          <p:cNvPr id="359" name="Shape 359" descr="Afficher l'image d'ori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7044" y="1399591"/>
            <a:ext cx="5016798" cy="4320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Introduction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fr-FR" sz="3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Le don de moelle osseuse est parfois la </a:t>
            </a:r>
            <a:r>
              <a:rPr lang="fr-FR" sz="3200" b="1" i="0" u="none" strike="noStrike" cap="none">
                <a:solidFill>
                  <a:srgbClr val="860C4C"/>
                </a:solidFill>
                <a:latin typeface="Questrial"/>
                <a:ea typeface="Questrial"/>
                <a:cs typeface="Questrial"/>
                <a:sym typeface="Questrial"/>
              </a:rPr>
              <a:t>seule chance de guérison </a:t>
            </a:r>
            <a:r>
              <a:rPr lang="fr-FR" sz="3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pour les malades.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fr-FR" sz="3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Le don de moelle osseuse peut donc </a:t>
            </a:r>
            <a:r>
              <a:rPr lang="fr-FR" sz="3200" b="1" i="0" u="none" strike="noStrike" cap="none">
                <a:solidFill>
                  <a:srgbClr val="860C4C"/>
                </a:solidFill>
                <a:latin typeface="Questrial"/>
                <a:ea typeface="Questrial"/>
                <a:cs typeface="Questrial"/>
                <a:sym typeface="Questrial"/>
              </a:rPr>
              <a:t>sauver des vies</a:t>
            </a:r>
            <a:r>
              <a:rPr lang="fr-FR" sz="32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.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Shape 364" descr="Afficher l'image d'ori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460" y="-17367"/>
            <a:ext cx="9809519" cy="6875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Bibliographie et réalisation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1090708" y="2435549"/>
            <a:ext cx="8825659" cy="36480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▪"/>
            </a:pPr>
            <a:r>
              <a:rPr lang="fr-FR" sz="1800" b="0" i="0" u="none" strike="noStrike" cap="none">
                <a:solidFill>
                  <a:srgbClr val="590833"/>
                </a:solidFill>
                <a:latin typeface="Questrial"/>
                <a:ea typeface="Questrial"/>
                <a:cs typeface="Questrial"/>
                <a:sym typeface="Questrial"/>
              </a:rPr>
              <a:t>http://www.agence-biomedecine.fr/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▪"/>
            </a:pPr>
            <a:r>
              <a:rPr lang="fr-FR" sz="1800" b="0" i="0" u="none" strike="noStrike" cap="none">
                <a:solidFill>
                  <a:srgbClr val="590833"/>
                </a:solidFill>
                <a:latin typeface="Questrial"/>
                <a:ea typeface="Questrial"/>
                <a:cs typeface="Questrial"/>
                <a:sym typeface="Questrial"/>
              </a:rPr>
              <a:t>http://www.france-adot.org/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▪"/>
            </a:pPr>
            <a:r>
              <a:rPr lang="fr-FR" sz="1800" b="0" i="0" u="none" strike="noStrike" cap="none">
                <a:solidFill>
                  <a:srgbClr val="590833"/>
                </a:solidFill>
                <a:latin typeface="Questrial"/>
                <a:ea typeface="Questrial"/>
                <a:cs typeface="Questrial"/>
                <a:sym typeface="Questrial"/>
              </a:rPr>
              <a:t>https://fr.wikipedia.org/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fr-FR" sz="1800" b="0" i="0" u="none" strike="noStrike" cap="none">
                <a:solidFill>
                  <a:srgbClr val="590833"/>
                </a:solidFill>
                <a:latin typeface="Questrial"/>
                <a:ea typeface="Questrial"/>
                <a:cs typeface="Questrial"/>
                <a:sym typeface="Questrial"/>
              </a:rPr>
              <a:t>L’écriture et le PowerPoint ont été réalisés par des membres de la SAPAUDIA :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Arial"/>
              <a:buChar char="▪"/>
            </a:pPr>
            <a:r>
              <a:rPr lang="fr-FR" sz="1800" b="0" i="1" u="none" strike="noStrike" cap="none">
                <a:solidFill>
                  <a:srgbClr val="590833"/>
                </a:solidFill>
                <a:latin typeface="Questrial"/>
                <a:ea typeface="Questrial"/>
                <a:cs typeface="Questrial"/>
                <a:sym typeface="Questrial"/>
              </a:rPr>
              <a:t>Lydie CAZEROLLES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Arial"/>
              <a:buChar char="▪"/>
            </a:pPr>
            <a:r>
              <a:rPr lang="fr-FR" sz="1800" b="0" i="1" u="none" strike="noStrike" cap="none">
                <a:solidFill>
                  <a:srgbClr val="590833"/>
                </a:solidFill>
                <a:latin typeface="Questrial"/>
                <a:ea typeface="Questrial"/>
                <a:cs typeface="Questrial"/>
                <a:sym typeface="Questrial"/>
              </a:rPr>
              <a:t>Myriam LARROUTURE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Arial"/>
              <a:buChar char="▪"/>
            </a:pPr>
            <a:r>
              <a:rPr lang="fr-FR" sz="1800" b="0" i="1" u="none" strike="noStrike" cap="none">
                <a:solidFill>
                  <a:srgbClr val="590833"/>
                </a:solidFill>
                <a:latin typeface="Questrial"/>
                <a:ea typeface="Questrial"/>
                <a:cs typeface="Questrial"/>
                <a:sym typeface="Questrial"/>
              </a:rPr>
              <a:t>Patricia VIGNES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Arial"/>
              <a:buChar char="▪"/>
            </a:pPr>
            <a:r>
              <a:rPr lang="fr-FR" sz="1800" b="0" i="1" u="none" strike="noStrike" cap="none">
                <a:solidFill>
                  <a:srgbClr val="590833"/>
                </a:solidFill>
                <a:latin typeface="Questrial"/>
                <a:ea typeface="Questrial"/>
                <a:cs typeface="Questrial"/>
                <a:sym typeface="Questrial"/>
              </a:rPr>
              <a:t>Florian LARROUTURE</a:t>
            </a:r>
          </a:p>
        </p:txBody>
      </p:sp>
      <p:pic>
        <p:nvPicPr>
          <p:cNvPr id="371" name="Shape 371" descr="Les Pyréné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3495" y="4534169"/>
            <a:ext cx="2153555" cy="2304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Quelques chiffres </a:t>
            </a:r>
          </a:p>
        </p:txBody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Si entre 2 frères ou sœurs d'une même fratrie la probabilité d'être compatibles est de </a:t>
            </a:r>
            <a:r>
              <a:rPr lang="fr-FR" sz="1800" b="0" i="0" u="none" strike="noStrike" cap="none">
                <a:solidFill>
                  <a:srgbClr val="590833"/>
                </a:solidFill>
                <a:latin typeface="Questrial"/>
                <a:ea typeface="Questrial"/>
                <a:cs typeface="Questrial"/>
                <a:sym typeface="Questrial"/>
              </a:rPr>
              <a:t>1 chance sur 4 </a:t>
            </a: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(25 %), elle n'est plus que de </a:t>
            </a:r>
            <a:r>
              <a:rPr lang="fr-FR" sz="1800" b="0" i="0" u="none" strike="noStrike" cap="none">
                <a:solidFill>
                  <a:srgbClr val="590833"/>
                </a:solidFill>
                <a:latin typeface="Questrial"/>
                <a:ea typeface="Questrial"/>
                <a:cs typeface="Questrial"/>
                <a:sym typeface="Questrial"/>
              </a:rPr>
              <a:t>1 chance sur 1 million</a:t>
            </a: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environ entre 2 individus pris au hasard,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En France, on comptait au 31 décembre 2015, </a:t>
            </a:r>
            <a:r>
              <a:rPr lang="fr-FR" sz="1800" b="0" i="0" u="none" strike="noStrike" cap="none">
                <a:solidFill>
                  <a:srgbClr val="590833"/>
                </a:solidFill>
                <a:latin typeface="Questrial"/>
                <a:ea typeface="Questrial"/>
                <a:cs typeface="Questrial"/>
                <a:sym typeface="Questrial"/>
              </a:rPr>
              <a:t>248.000</a:t>
            </a: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inscrits sur le registre « France Greffe de Moelle »  dont seulement 34 % d'hommes. En Allemagne, on comptait alors plus de </a:t>
            </a:r>
            <a:r>
              <a:rPr lang="fr-FR" sz="1800" b="0" i="0" u="none" strike="noStrike" cap="none">
                <a:solidFill>
                  <a:srgbClr val="590833"/>
                </a:solidFill>
                <a:latin typeface="Questrial"/>
                <a:ea typeface="Questrial"/>
                <a:cs typeface="Questrial"/>
                <a:sym typeface="Questrial"/>
              </a:rPr>
              <a:t>2 500 000 </a:t>
            </a: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d’inscrits.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fr-FR" sz="1800" b="0" i="0" u="none" strike="noStrike" cap="none">
                <a:solidFill>
                  <a:srgbClr val="590833"/>
                </a:solidFill>
                <a:latin typeface="Questrial"/>
                <a:ea typeface="Questrial"/>
                <a:cs typeface="Questrial"/>
                <a:sym typeface="Questrial"/>
              </a:rPr>
              <a:t>Plusieurs fois</a:t>
            </a: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, nous pouvons faire don de notre moelle osseuse dans certains cas particuliers comme par exemple si l’état du malade nécessite une autre greffe.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NE PAS CONFONDRE :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fr-FR" sz="32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Moelle osseuse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8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fr-FR" sz="32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Moelle épinière</a:t>
            </a:r>
          </a:p>
        </p:txBody>
      </p:sp>
      <p:pic>
        <p:nvPicPr>
          <p:cNvPr id="263" name="Shape 263" descr="Afficher l'image d'origine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55966" y="3714926"/>
            <a:ext cx="2857499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 descr="Afficher l'image d'origine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142543" y="3536301"/>
            <a:ext cx="2956749" cy="248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4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Qu’est ce que la moelle osseuse ?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La moelle osseuse est le centre de production des cellules souches, qui fabriquent en se multipliant les </a:t>
            </a:r>
            <a:r>
              <a:rPr lang="fr-FR" sz="1800" b="0" i="0" u="none" strike="noStrike" cap="none">
                <a:solidFill>
                  <a:srgbClr val="860C4C"/>
                </a:solidFill>
                <a:latin typeface="Questrial"/>
                <a:ea typeface="Questrial"/>
                <a:cs typeface="Questrial"/>
                <a:sym typeface="Questrial"/>
              </a:rPr>
              <a:t>globules rouges</a:t>
            </a: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, les </a:t>
            </a:r>
            <a:r>
              <a:rPr lang="fr-FR" sz="1800" b="0" i="0" u="none" strike="noStrike" cap="none">
                <a:solidFill>
                  <a:srgbClr val="860C4C"/>
                </a:solidFill>
                <a:latin typeface="Questrial"/>
                <a:ea typeface="Questrial"/>
                <a:cs typeface="Questrial"/>
                <a:sym typeface="Questrial"/>
              </a:rPr>
              <a:t>globules blancs </a:t>
            </a: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et les </a:t>
            </a:r>
            <a:r>
              <a:rPr lang="fr-FR" sz="1800" b="0" i="0" u="none" strike="noStrike" cap="none">
                <a:solidFill>
                  <a:srgbClr val="860C4C"/>
                </a:solidFill>
                <a:latin typeface="Questrial"/>
                <a:ea typeface="Questrial"/>
                <a:cs typeface="Questrial"/>
                <a:sym typeface="Questrial"/>
              </a:rPr>
              <a:t>plaquettes</a:t>
            </a: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 :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	- Les globules rouges ou hématies servent au transport de l’oxygène.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	- Les globules blancs ou leucocytes servent à lutter contre les infections.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	- Les plaquettes servent à la coagulation en cas de saignement.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Les cellules souches sont présentes dans tous les os du squelette et plus particulièrement les os plats (ex : os du bassin) 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fr-FR" sz="1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	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hape 275" descr="Afficher l'image d'ori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3004" y="650927"/>
            <a:ext cx="5382186" cy="412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 descr="Afficher l'image d'orig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3353" y="1233837"/>
            <a:ext cx="6249845" cy="3170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Qu’est ce que la greffe de moelle osseuse ? 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1122829" y="2696806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fr-FR" sz="2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C’est une </a:t>
            </a:r>
            <a:r>
              <a:rPr lang="fr-FR" sz="2800" b="1" i="0" u="none" strike="noStrike" cap="none">
                <a:solidFill>
                  <a:srgbClr val="860C4C"/>
                </a:solidFill>
                <a:latin typeface="Questrial"/>
                <a:ea typeface="Questrial"/>
                <a:cs typeface="Questrial"/>
                <a:sym typeface="Questrial"/>
              </a:rPr>
              <a:t>transfusion de cellules souches </a:t>
            </a:r>
            <a:r>
              <a:rPr lang="fr-FR" sz="2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que l’on a prélevées chez un donneur en bonne santé, compatible avec le receveur, dans le but de produire des cellules sanguines saines.   </a:t>
            </a:r>
          </a:p>
        </p:txBody>
      </p:sp>
      <p:pic>
        <p:nvPicPr>
          <p:cNvPr id="283" name="Shape 283" descr="Afficher l'image d'ori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6089" y="4774228"/>
            <a:ext cx="1859836" cy="1859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1154954" y="843040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Qui peut donner ? 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1154954" y="3042038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fr-FR" sz="2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Toutes les personnes en parfaite santé, entre </a:t>
            </a:r>
            <a:r>
              <a:rPr lang="fr-FR" sz="2800" b="1" i="0" u="none" strike="noStrike" cap="none">
                <a:solidFill>
                  <a:srgbClr val="860C4C"/>
                </a:solidFill>
                <a:latin typeface="Questrial"/>
                <a:ea typeface="Questrial"/>
                <a:cs typeface="Questrial"/>
                <a:sym typeface="Questrial"/>
              </a:rPr>
              <a:t>18 et 50 ans révolus</a:t>
            </a:r>
            <a:r>
              <a:rPr lang="fr-FR" sz="2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, qui acceptent de se soumettre à un questionnaire de santé et une prise de sang.</a:t>
            </a:r>
          </a:p>
        </p:txBody>
      </p:sp>
      <p:pic>
        <p:nvPicPr>
          <p:cNvPr id="290" name="Shape 290" descr="Afficher l'image d'ori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9423" y="4750187"/>
            <a:ext cx="3848894" cy="1924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 quoi ça sert ? </a:t>
            </a:r>
            <a:br>
              <a:rPr lang="fr-FR"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fr-FR"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 qui c’est destiné ? 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1154954" y="2846096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fr-FR" sz="24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Le don de moelle sert à guérir des malades qui souffrent de maladies graves du sang, telles que :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/>
              <a:buChar char="o"/>
            </a:pPr>
            <a:r>
              <a:rPr lang="fr-FR" sz="2000" b="0" i="1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Les leucémies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/>
              <a:buChar char="o"/>
            </a:pPr>
            <a:r>
              <a:rPr lang="fr-FR" sz="2000" b="0" i="1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Une aplasie médullaire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/>
              <a:buChar char="o"/>
            </a:pPr>
            <a:r>
              <a:rPr lang="fr-FR" sz="2000" b="0" i="1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Certaines anémies génétiques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/>
              <a:buChar char="o"/>
            </a:pPr>
            <a:r>
              <a:rPr lang="fr-FR" sz="2000" b="0" i="1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rPr>
              <a:t>Les maladies du sang qui touchent les nouveaux-nés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ctrTitle"/>
          </p:nvPr>
        </p:nvSpPr>
        <p:spPr>
          <a:xfrm>
            <a:off x="1154954" y="980058"/>
            <a:ext cx="8825657" cy="26776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5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Comment s’inscrire au don de moelle osseuse ?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rection Ion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</Words>
  <Application>Microsoft Office PowerPoint</Application>
  <PresentationFormat>Personnalisé</PresentationFormat>
  <Paragraphs>69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Courier New</vt:lpstr>
      <vt:lpstr>Questrial</vt:lpstr>
      <vt:lpstr>Noto Sans Symbols</vt:lpstr>
      <vt:lpstr>Direction Ion</vt:lpstr>
      <vt:lpstr>LE DON  DE  MOELLE  OSSEUSE</vt:lpstr>
      <vt:lpstr>Introduction</vt:lpstr>
      <vt:lpstr>NE PAS CONFONDRE :</vt:lpstr>
      <vt:lpstr>Qu’est ce que la moelle osseuse ?</vt:lpstr>
      <vt:lpstr>Présentation PowerPoint</vt:lpstr>
      <vt:lpstr>Qu’est ce que la greffe de moelle osseuse ? </vt:lpstr>
      <vt:lpstr>Qui peut donner ? </vt:lpstr>
      <vt:lpstr>A quoi ça sert ?  A qui c’est destiné ? </vt:lpstr>
      <vt:lpstr>Comment s’inscrire au don de moelle osseuse ? </vt:lpstr>
      <vt:lpstr>La pré-inscription</vt:lpstr>
      <vt:lpstr>L’inscription</vt:lpstr>
      <vt:lpstr>Que se passe-t-il quand on est appelé ? </vt:lpstr>
      <vt:lpstr>Le jour du don</vt:lpstr>
      <vt:lpstr>Le don de moelle osseuse</vt:lpstr>
      <vt:lpstr>Présentation PowerPoint</vt:lpstr>
      <vt:lpstr>Le prélèvement de cellules souches par une prise de sang : Aphérèse.</vt:lpstr>
      <vt:lpstr>Présentation PowerPoint</vt:lpstr>
      <vt:lpstr>Le suivi post-don </vt:lpstr>
      <vt:lpstr>Etre donneur de moelle osseuse est un engagement FORT.  Etre donneur de moelle osseuse c’est rejoindre la communauté des veilleurs de vie.</vt:lpstr>
      <vt:lpstr>Présentation PowerPoint</vt:lpstr>
      <vt:lpstr>Bibliographie et réalisation</vt:lpstr>
      <vt:lpstr>Quelques chiffres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DON  DE  MOELLE  OSSEUSE</dc:title>
  <dc:creator>pipiroulet</dc:creator>
  <cp:lastModifiedBy>Pierre</cp:lastModifiedBy>
  <cp:revision>1</cp:revision>
  <dcterms:modified xsi:type="dcterms:W3CDTF">2017-04-10T20:31:09Z</dcterms:modified>
</cp:coreProperties>
</file>